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0" r:id="rId5"/>
  </p:sldMasterIdLst>
  <p:notesMasterIdLst>
    <p:notesMasterId r:id="rId25"/>
  </p:notesMasterIdLst>
  <p:sldIdLst>
    <p:sldId id="273" r:id="rId6"/>
    <p:sldId id="269" r:id="rId7"/>
    <p:sldId id="290" r:id="rId8"/>
    <p:sldId id="293" r:id="rId9"/>
    <p:sldId id="272" r:id="rId10"/>
    <p:sldId id="297" r:id="rId11"/>
    <p:sldId id="298" r:id="rId12"/>
    <p:sldId id="299" r:id="rId13"/>
    <p:sldId id="300" r:id="rId14"/>
    <p:sldId id="302" r:id="rId15"/>
    <p:sldId id="307" r:id="rId16"/>
    <p:sldId id="308" r:id="rId17"/>
    <p:sldId id="312" r:id="rId18"/>
    <p:sldId id="311" r:id="rId19"/>
    <p:sldId id="313" r:id="rId20"/>
    <p:sldId id="314" r:id="rId21"/>
    <p:sldId id="309" r:id="rId22"/>
    <p:sldId id="315" r:id="rId23"/>
    <p:sldId id="31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24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6CE9C-8C7F-4377-B01A-2CB55512FC01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4BEC3-9F41-498E-82FD-56EA13A86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7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85667" y="468500"/>
            <a:ext cx="9620800" cy="3290400"/>
          </a:xfrm>
          <a:prstGeom prst="rect">
            <a:avLst/>
          </a:prstGeom>
          <a:effectLst>
            <a:outerShdw blurRad="85725" dist="2857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193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914400" y="2063849"/>
            <a:ext cx="10363200" cy="136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914400" y="3562552"/>
            <a:ext cx="10363200" cy="4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1718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1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t="19054"/>
          <a:stretch/>
        </p:blipFill>
        <p:spPr>
          <a:xfrm>
            <a:off x="0" y="4935631"/>
            <a:ext cx="12192000" cy="192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721467" y="0"/>
            <a:ext cx="8749200" cy="5485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4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4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4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4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4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4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4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4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5486263" lvl="8" indent="-55878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4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5781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10900" y="-10900"/>
            <a:ext cx="12192000" cy="16112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7"/>
          <p:cNvSpPr/>
          <p:nvPr/>
        </p:nvSpPr>
        <p:spPr>
          <a:xfrm>
            <a:off x="599233" y="1220933"/>
            <a:ext cx="10993600" cy="4416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4935631"/>
            <a:ext cx="12192000" cy="192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31600" y="472949"/>
            <a:ext cx="10728800" cy="65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1187600" y="1600200"/>
            <a:ext cx="4669600" cy="36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6334667" y="1600200"/>
            <a:ext cx="4669600" cy="36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6313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-10900" y="-10900"/>
            <a:ext cx="12192000" cy="16112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/>
          <p:nvPr/>
        </p:nvSpPr>
        <p:spPr>
          <a:xfrm>
            <a:off x="599233" y="1220933"/>
            <a:ext cx="10993600" cy="4416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4935631"/>
            <a:ext cx="12192000" cy="192236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731600" y="472949"/>
            <a:ext cx="10728800" cy="65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1187600" y="1600200"/>
            <a:ext cx="3066000" cy="365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⬩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4520033" y="1600200"/>
            <a:ext cx="3066000" cy="365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⬩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7852465" y="1600200"/>
            <a:ext cx="3066000" cy="365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⬩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2630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10900" y="-10900"/>
            <a:ext cx="12192000" cy="16112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/>
          <p:nvPr/>
        </p:nvSpPr>
        <p:spPr>
          <a:xfrm>
            <a:off x="599233" y="1220933"/>
            <a:ext cx="10993600" cy="4416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4935631"/>
            <a:ext cx="12192000" cy="192236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31600" y="472949"/>
            <a:ext cx="10728800" cy="65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4618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Only clouds">
  <p:cSld name="Blank - Only cloud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9192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clouds">
  <p:cSld name="Blank - Transparent clouds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595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city">
  <p:cSld name="Blank - Transparent city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4935631"/>
            <a:ext cx="12192000" cy="192236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561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1600" y="472949"/>
            <a:ext cx="10728800" cy="6544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7600" y="1600200"/>
            <a:ext cx="9816800" cy="3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92276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VID-19_pandemic" TargetMode="Externa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tte dripping into a petri dish">
            <a:extLst>
              <a:ext uri="{FF2B5EF4-FFF2-40B4-BE49-F238E27FC236}">
                <a16:creationId xmlns:a16="http://schemas.microsoft.com/office/drawing/2014/main" id="{AD5EFA86-59D3-41A9-819E-C704FF32C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9" b="1662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1571D5B-6A59-44C5-92A0-08EEF1C869AA}"/>
              </a:ext>
            </a:extLst>
          </p:cNvPr>
          <p:cNvSpPr/>
          <p:nvPr/>
        </p:nvSpPr>
        <p:spPr>
          <a:xfrm>
            <a:off x="463825" y="719350"/>
            <a:ext cx="91493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1">
                    <a:lumMod val="50000"/>
                  </a:schemeClr>
                </a:solidFill>
              </a:rPr>
              <a:t>Covid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 19 - New Resources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on Vaccination Campaign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in São Paulo City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52C08C-3BED-4193-86C1-0C656A011C5D}"/>
              </a:ext>
            </a:extLst>
          </p:cNvPr>
          <p:cNvSpPr txBox="1"/>
          <p:nvPr/>
        </p:nvSpPr>
        <p:spPr>
          <a:xfrm>
            <a:off x="463825" y="6324860"/>
            <a:ext cx="176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Vlamir Bachrany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6C143-C208-486D-9EA6-33D3E495E74D}"/>
              </a:ext>
            </a:extLst>
          </p:cNvPr>
          <p:cNvSpPr txBox="1"/>
          <p:nvPr/>
        </p:nvSpPr>
        <p:spPr>
          <a:xfrm>
            <a:off x="10503674" y="6345141"/>
            <a:ext cx="127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June/2021</a:t>
            </a:r>
          </a:p>
        </p:txBody>
      </p:sp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D8AE91-90E3-334B-84CD-2A912F68F285}"/>
              </a:ext>
            </a:extLst>
          </p:cNvPr>
          <p:cNvSpPr/>
          <p:nvPr/>
        </p:nvSpPr>
        <p:spPr>
          <a:xfrm>
            <a:off x="150465" y="1469985"/>
            <a:ext cx="11875631" cy="464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B6C7-91AE-8645-932A-87F05A08E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5" name="Google Shape;343;p37">
            <a:extLst>
              <a:ext uri="{FF2B5EF4-FFF2-40B4-BE49-F238E27FC236}">
                <a16:creationId xmlns:a16="http://schemas.microsoft.com/office/drawing/2014/main" id="{02B035F3-01E5-D746-803D-4A551F83E4CC}"/>
              </a:ext>
            </a:extLst>
          </p:cNvPr>
          <p:cNvSpPr txBox="1">
            <a:spLocks/>
          </p:cNvSpPr>
          <p:nvPr/>
        </p:nvSpPr>
        <p:spPr>
          <a:xfrm>
            <a:off x="254644" y="1863524"/>
            <a:ext cx="5162308" cy="435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 Light"/>
              <a:buNone/>
            </a:pPr>
            <a:r>
              <a:rPr lang="en-US" sz="2800" b="1" dirty="0"/>
              <a:t>Heat Map - UBS Distribution</a:t>
            </a:r>
          </a:p>
          <a:p>
            <a:pPr marL="0" indent="0">
              <a:buFont typeface="Open Sans Light"/>
              <a:buNone/>
            </a:pPr>
            <a:endParaRPr lang="en-US" sz="2800" b="1" dirty="0"/>
          </a:p>
          <a:p>
            <a:pPr marL="342900" indent="-342900"/>
            <a:r>
              <a:rPr lang="en-US" sz="2400" dirty="0"/>
              <a:t>We noticed the major part of UBSs  is located on East, North and South-west zones;</a:t>
            </a:r>
          </a:p>
          <a:p>
            <a:pPr marL="342900" indent="-342900"/>
            <a:r>
              <a:rPr lang="en-US" sz="2400" dirty="0"/>
              <a:t>This result makes sense, when we know that these regions have a high population density.</a:t>
            </a:r>
          </a:p>
          <a:p>
            <a:pPr marL="342900" indent="-342900"/>
            <a:endParaRPr lang="en-US" sz="2400" dirty="0"/>
          </a:p>
          <a:p>
            <a:pPr marL="342900" indent="-342900"/>
            <a:endParaRPr lang="en-US" sz="2400" dirty="0"/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E3AD45A2-364E-6147-A9EE-BC87DE851044}"/>
              </a:ext>
            </a:extLst>
          </p:cNvPr>
          <p:cNvSpPr txBox="1">
            <a:spLocks/>
          </p:cNvSpPr>
          <p:nvPr/>
        </p:nvSpPr>
        <p:spPr>
          <a:xfrm>
            <a:off x="731600" y="627126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UBSs Concentration Among São Paulo city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A0F0E-03CD-0549-8F2A-7AC534A29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818" y="1469985"/>
            <a:ext cx="6393278" cy="46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7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D8AE91-90E3-334B-84CD-2A912F68F285}"/>
              </a:ext>
            </a:extLst>
          </p:cNvPr>
          <p:cNvSpPr/>
          <p:nvPr/>
        </p:nvSpPr>
        <p:spPr>
          <a:xfrm>
            <a:off x="150465" y="1469985"/>
            <a:ext cx="11875631" cy="464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B6C7-91AE-8645-932A-87F05A08E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5" name="Google Shape;343;p37">
            <a:extLst>
              <a:ext uri="{FF2B5EF4-FFF2-40B4-BE49-F238E27FC236}">
                <a16:creationId xmlns:a16="http://schemas.microsoft.com/office/drawing/2014/main" id="{02B035F3-01E5-D746-803D-4A551F83E4CC}"/>
              </a:ext>
            </a:extLst>
          </p:cNvPr>
          <p:cNvSpPr txBox="1">
            <a:spLocks/>
          </p:cNvSpPr>
          <p:nvPr/>
        </p:nvSpPr>
        <p:spPr>
          <a:xfrm>
            <a:off x="310218" y="1580836"/>
            <a:ext cx="5810492" cy="4641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 Light"/>
              <a:buNone/>
            </a:pPr>
            <a:r>
              <a:rPr lang="en-US" sz="2800" b="1" dirty="0"/>
              <a:t>Heat map: High pharmacy density</a:t>
            </a:r>
          </a:p>
          <a:p>
            <a:pPr marL="342900" indent="-342900"/>
            <a:endParaRPr lang="en-US" sz="2400" dirty="0"/>
          </a:p>
          <a:p>
            <a:pPr marL="342900" indent="-342900"/>
            <a:r>
              <a:rPr lang="en-US" sz="2400" dirty="0"/>
              <a:t>We observed all UBSs which presented more than two pharmacies.</a:t>
            </a:r>
          </a:p>
          <a:p>
            <a:pPr marL="342900" indent="-342900"/>
            <a:r>
              <a:rPr lang="en-US" sz="2400" dirty="0"/>
              <a:t>Blue and Green areas present also more than two pharmacies</a:t>
            </a:r>
          </a:p>
          <a:p>
            <a:pPr marL="342900" indent="-342900"/>
            <a:r>
              <a:rPr lang="en-US" sz="2400" dirty="0"/>
              <a:t>Red areas shows high density of UBSs together with high density of pharmacies</a:t>
            </a:r>
          </a:p>
          <a:p>
            <a:pPr marL="342900" indent="-342900"/>
            <a:endParaRPr lang="en-US" sz="2400" dirty="0"/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E3AD45A2-364E-6147-A9EE-BC87DE851044}"/>
              </a:ext>
            </a:extLst>
          </p:cNvPr>
          <p:cNvSpPr txBox="1">
            <a:spLocks/>
          </p:cNvSpPr>
          <p:nvPr/>
        </p:nvSpPr>
        <p:spPr>
          <a:xfrm>
            <a:off x="731600" y="627126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Many Pharmacies Around: More than 2 Pharmacies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B3207-244A-B346-B672-EB4FC81B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63" y="1782948"/>
            <a:ext cx="5750223" cy="40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2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D8AE91-90E3-334B-84CD-2A912F68F285}"/>
              </a:ext>
            </a:extLst>
          </p:cNvPr>
          <p:cNvSpPr/>
          <p:nvPr/>
        </p:nvSpPr>
        <p:spPr>
          <a:xfrm>
            <a:off x="150465" y="1469985"/>
            <a:ext cx="11875631" cy="464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B6C7-91AE-8645-932A-87F05A08E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5" name="Google Shape;343;p37">
            <a:extLst>
              <a:ext uri="{FF2B5EF4-FFF2-40B4-BE49-F238E27FC236}">
                <a16:creationId xmlns:a16="http://schemas.microsoft.com/office/drawing/2014/main" id="{02B035F3-01E5-D746-803D-4A551F83E4CC}"/>
              </a:ext>
            </a:extLst>
          </p:cNvPr>
          <p:cNvSpPr txBox="1">
            <a:spLocks/>
          </p:cNvSpPr>
          <p:nvPr/>
        </p:nvSpPr>
        <p:spPr>
          <a:xfrm>
            <a:off x="338057" y="1658444"/>
            <a:ext cx="5750223" cy="4641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 Light"/>
              <a:buNone/>
            </a:pPr>
            <a:r>
              <a:rPr lang="en-US" sz="2800" b="1" dirty="0"/>
              <a:t>Heat map: Low pharmacy density</a:t>
            </a:r>
          </a:p>
          <a:p>
            <a:pPr marL="0" indent="0">
              <a:buFont typeface="Open Sans Light"/>
              <a:buNone/>
            </a:pPr>
            <a:endParaRPr lang="en-US" sz="2800" b="1" dirty="0"/>
          </a:p>
          <a:p>
            <a:pPr marL="342900" indent="-342900"/>
            <a:r>
              <a:rPr lang="en-US" sz="2400" dirty="0"/>
              <a:t>We observed all UBSs which presented less than two pharmacies around;</a:t>
            </a:r>
          </a:p>
          <a:p>
            <a:pPr marL="342900" indent="-342900"/>
            <a:r>
              <a:rPr lang="en-US" sz="2400" dirty="0"/>
              <a:t>Blue and White areas present one or absence of pharmacies;</a:t>
            </a:r>
          </a:p>
          <a:p>
            <a:pPr marL="342900" indent="-342900"/>
            <a:r>
              <a:rPr lang="en-US" sz="2400" dirty="0"/>
              <a:t>Red areas also present a low quantity of pharmacies, but a high density of UBSs.</a:t>
            </a:r>
          </a:p>
          <a:p>
            <a:pPr marL="342900" indent="-342900"/>
            <a:endParaRPr lang="en-US" sz="2400" dirty="0"/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E3AD45A2-364E-6147-A9EE-BC87DE851044}"/>
              </a:ext>
            </a:extLst>
          </p:cNvPr>
          <p:cNvSpPr txBox="1">
            <a:spLocks/>
          </p:cNvSpPr>
          <p:nvPr/>
        </p:nvSpPr>
        <p:spPr>
          <a:xfrm>
            <a:off x="731600" y="627126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Few Pharmacies Around: Absence or One Pharmacy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99844-198C-AA4F-8FA8-99AE5A3F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800" y="1568369"/>
            <a:ext cx="5559164" cy="45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5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D8AE91-90E3-334B-84CD-2A912F68F285}"/>
              </a:ext>
            </a:extLst>
          </p:cNvPr>
          <p:cNvSpPr/>
          <p:nvPr/>
        </p:nvSpPr>
        <p:spPr>
          <a:xfrm>
            <a:off x="150465" y="1469985"/>
            <a:ext cx="11875631" cy="464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B6C7-91AE-8645-932A-87F05A08E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5" name="Google Shape;343;p37">
            <a:extLst>
              <a:ext uri="{FF2B5EF4-FFF2-40B4-BE49-F238E27FC236}">
                <a16:creationId xmlns:a16="http://schemas.microsoft.com/office/drawing/2014/main" id="{02B035F3-01E5-D746-803D-4A551F83E4CC}"/>
              </a:ext>
            </a:extLst>
          </p:cNvPr>
          <p:cNvSpPr txBox="1">
            <a:spLocks/>
          </p:cNvSpPr>
          <p:nvPr/>
        </p:nvSpPr>
        <p:spPr>
          <a:xfrm>
            <a:off x="251982" y="1455756"/>
            <a:ext cx="6202741" cy="4641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 Light"/>
              <a:buNone/>
            </a:pPr>
            <a:r>
              <a:rPr lang="en-US" sz="2800" b="1" dirty="0"/>
              <a:t>Population Attendance Distribution for High Pharmacy Density</a:t>
            </a:r>
          </a:p>
          <a:p>
            <a:pPr marL="0" indent="0">
              <a:buFont typeface="Open Sans Light"/>
              <a:buNone/>
            </a:pPr>
            <a:endParaRPr lang="en-US" sz="2800" b="1" dirty="0"/>
          </a:p>
          <a:p>
            <a:pPr marL="342900" indent="-342900"/>
            <a:r>
              <a:rPr lang="en-US" dirty="0"/>
              <a:t>Red markers show UBSs with a high population attendance density and high pharmacies quantity among their boroughs;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Yellow and Green markers present a medium and low density of population attendance density, respectively. They also have high pharmacy density.</a:t>
            </a:r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E3AD45A2-364E-6147-A9EE-BC87DE851044}"/>
              </a:ext>
            </a:extLst>
          </p:cNvPr>
          <p:cNvSpPr txBox="1">
            <a:spLocks/>
          </p:cNvSpPr>
          <p:nvPr/>
        </p:nvSpPr>
        <p:spPr>
          <a:xfrm>
            <a:off x="731600" y="627126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 Pharmacy &amp; High Population Density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8480A-CB14-2F47-9948-40610173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23" y="1455756"/>
            <a:ext cx="5586812" cy="46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D8AE91-90E3-334B-84CD-2A912F68F285}"/>
              </a:ext>
            </a:extLst>
          </p:cNvPr>
          <p:cNvSpPr/>
          <p:nvPr/>
        </p:nvSpPr>
        <p:spPr>
          <a:xfrm>
            <a:off x="150465" y="1469985"/>
            <a:ext cx="11875631" cy="464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B6C7-91AE-8645-932A-87F05A08E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5" name="Google Shape;343;p37">
            <a:extLst>
              <a:ext uri="{FF2B5EF4-FFF2-40B4-BE49-F238E27FC236}">
                <a16:creationId xmlns:a16="http://schemas.microsoft.com/office/drawing/2014/main" id="{02B035F3-01E5-D746-803D-4A551F83E4CC}"/>
              </a:ext>
            </a:extLst>
          </p:cNvPr>
          <p:cNvSpPr txBox="1">
            <a:spLocks/>
          </p:cNvSpPr>
          <p:nvPr/>
        </p:nvSpPr>
        <p:spPr>
          <a:xfrm>
            <a:off x="338056" y="1658444"/>
            <a:ext cx="5750223" cy="4641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 Light"/>
              <a:buNone/>
            </a:pPr>
            <a:r>
              <a:rPr lang="en-US" sz="2800" b="1" dirty="0"/>
              <a:t>Population Attendance Distribution for Low Pharmacy Density</a:t>
            </a:r>
          </a:p>
          <a:p>
            <a:pPr marL="342900" indent="-342900"/>
            <a:r>
              <a:rPr lang="en-US" sz="1800" dirty="0"/>
              <a:t>Red markers show UBSs with a high population attendance density and few pharmacies quantity among their boroughs;</a:t>
            </a:r>
          </a:p>
          <a:p>
            <a:pPr marL="342900" indent="-342900"/>
            <a:endParaRPr lang="en-US" sz="1800" dirty="0"/>
          </a:p>
          <a:p>
            <a:pPr marL="342900" indent="-342900"/>
            <a:r>
              <a:rPr lang="en-US" sz="1800" dirty="0"/>
              <a:t>Yellow and Green markers present a medium and low density of population attendance density, respectively. They also have low pharmacy density.</a:t>
            </a:r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E3AD45A2-364E-6147-A9EE-BC87DE851044}"/>
              </a:ext>
            </a:extLst>
          </p:cNvPr>
          <p:cNvSpPr txBox="1">
            <a:spLocks/>
          </p:cNvSpPr>
          <p:nvPr/>
        </p:nvSpPr>
        <p:spPr>
          <a:xfrm>
            <a:off x="731600" y="627126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Low Pharmacy &amp; High Population Density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721342-C149-6E40-9161-E099D66C6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722" y="1456928"/>
            <a:ext cx="5922373" cy="46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B6C7-91AE-8645-932A-87F05A08E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E3AD45A2-364E-6147-A9EE-BC87DE851044}"/>
              </a:ext>
            </a:extLst>
          </p:cNvPr>
          <p:cNvSpPr txBox="1">
            <a:spLocks/>
          </p:cNvSpPr>
          <p:nvPr/>
        </p:nvSpPr>
        <p:spPr>
          <a:xfrm>
            <a:off x="365800" y="704734"/>
            <a:ext cx="114604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Top 15 UBS: High Population and High Pharmacy Density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4AD9A-F712-6B4D-B006-4614A2EB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21" y="1608880"/>
            <a:ext cx="11155758" cy="46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51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B6C7-91AE-8645-932A-87F05A08E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E3AD45A2-364E-6147-A9EE-BC87DE851044}"/>
              </a:ext>
            </a:extLst>
          </p:cNvPr>
          <p:cNvSpPr txBox="1">
            <a:spLocks/>
          </p:cNvSpPr>
          <p:nvPr/>
        </p:nvSpPr>
        <p:spPr>
          <a:xfrm>
            <a:off x="365800" y="704734"/>
            <a:ext cx="114604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Top 15 UBS: High Population and Low Pharmacy Density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CC892-299B-CE47-9AC4-920799C0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53" y="1742879"/>
            <a:ext cx="11390093" cy="47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9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5E5B2C-5694-5842-8CBF-3CE9620C9B01}"/>
              </a:ext>
            </a:extLst>
          </p:cNvPr>
          <p:cNvSpPr txBox="1"/>
          <p:nvPr/>
        </p:nvSpPr>
        <p:spPr>
          <a:xfrm>
            <a:off x="191737" y="877919"/>
            <a:ext cx="1153610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  <a:p>
            <a:r>
              <a:rPr lang="en-BR" sz="2000" b="1" dirty="0"/>
              <a:t>What are the benefits when using pharmacies in vaccination?</a:t>
            </a:r>
          </a:p>
          <a:p>
            <a:endParaRPr lang="en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24 x 7 vaccination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Vaccination near the citizen's home - minimum travel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Capillarity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Scheduling - less waiting time in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Verification for clinical parameters (when applicable)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Adequate infrastructure and qualified professionals in any weather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Places for special assistance for women, for people with pre-existing problems (allergy, mobility, special health care,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  <a:endParaRPr lang="en-BR" sz="1600" dirty="0"/>
          </a:p>
          <a:p>
            <a:endParaRPr lang="en-US" dirty="0"/>
          </a:p>
          <a:p>
            <a:endParaRPr lang="en-US" b="1" dirty="0">
              <a:solidFill>
                <a:schemeClr val="tx2">
                  <a:lumMod val="25000"/>
                </a:schemeClr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“The pharmacy offers more access to the population, with quality, safety and availability compatible with what the population needs.”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R" dirty="0"/>
          </a:p>
          <a:p>
            <a:endParaRPr lang="en-BR" dirty="0"/>
          </a:p>
        </p:txBody>
      </p:sp>
      <p:sp>
        <p:nvSpPr>
          <p:cNvPr id="4" name="Google Shape;240;p32">
            <a:extLst>
              <a:ext uri="{FF2B5EF4-FFF2-40B4-BE49-F238E27FC236}">
                <a16:creationId xmlns:a16="http://schemas.microsoft.com/office/drawing/2014/main" id="{D351E101-BFC3-C94F-8743-DEBE91F43B9B}"/>
              </a:ext>
            </a:extLst>
          </p:cNvPr>
          <p:cNvSpPr txBox="1">
            <a:spLocks/>
          </p:cNvSpPr>
          <p:nvPr/>
        </p:nvSpPr>
        <p:spPr>
          <a:xfrm>
            <a:off x="731600" y="101549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Results &amp; Discussion 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4757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5E5B2C-5694-5842-8CBF-3CE9620C9B01}"/>
              </a:ext>
            </a:extLst>
          </p:cNvPr>
          <p:cNvSpPr txBox="1"/>
          <p:nvPr/>
        </p:nvSpPr>
        <p:spPr>
          <a:xfrm>
            <a:off x="219919" y="891121"/>
            <a:ext cx="11536101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  <a:p>
            <a:r>
              <a:rPr lang="en-BR" sz="2000" b="1" dirty="0"/>
              <a:t>When we don’t have pharmacies around, what is possible to do?</a:t>
            </a:r>
          </a:p>
          <a:p>
            <a:endParaRPr lang="en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Vaccination drive-thru into supermarkets and sports arenas;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Mobile vaccination attendance;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schools and universities places to receive population to vaccinate.</a:t>
            </a:r>
          </a:p>
          <a:p>
            <a:endParaRPr lang="en-US" dirty="0"/>
          </a:p>
          <a:p>
            <a:r>
              <a:rPr lang="en-US" b="1" dirty="0"/>
              <a:t>What else can we do?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Population should ask Federal Government to buy enough vaccines to cover the vaccination goals;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professionals to attend vaccination demand;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Marketing Campaign to encourage people in relation to get vaccinated (first and second dose);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rial Unicode MS" panose="020B0604020202020204" pitchFamily="34" charset="-128"/>
              </a:rPr>
              <a:t>Vaccine development with Brazilian technology</a:t>
            </a:r>
            <a:r>
              <a:rPr lang="en-US" altLang="en-US" sz="1600" dirty="0"/>
              <a:t>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Federal Government  </a:t>
            </a:r>
            <a:r>
              <a:rPr lang="en-US" altLang="en-US" sz="1600" dirty="0">
                <a:latin typeface="Arial Unicode MS" panose="020B0604020202020204" pitchFamily="34" charset="-128"/>
              </a:rPr>
              <a:t>be prepared for vaccination campaigns in the coming years.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BR" dirty="0"/>
          </a:p>
        </p:txBody>
      </p:sp>
      <p:sp>
        <p:nvSpPr>
          <p:cNvPr id="4" name="Google Shape;240;p32">
            <a:extLst>
              <a:ext uri="{FF2B5EF4-FFF2-40B4-BE49-F238E27FC236}">
                <a16:creationId xmlns:a16="http://schemas.microsoft.com/office/drawing/2014/main" id="{D351E101-BFC3-C94F-8743-DEBE91F43B9B}"/>
              </a:ext>
            </a:extLst>
          </p:cNvPr>
          <p:cNvSpPr txBox="1">
            <a:spLocks/>
          </p:cNvSpPr>
          <p:nvPr/>
        </p:nvSpPr>
        <p:spPr>
          <a:xfrm>
            <a:off x="731600" y="236721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Results &amp; Discussion 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7632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58ACF5-DE9F-48D9-A81E-3785D8B1E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9FB72-DC33-4EAF-833A-83A3DAD989F1}"/>
              </a:ext>
            </a:extLst>
          </p:cNvPr>
          <p:cNvSpPr txBox="1"/>
          <p:nvPr/>
        </p:nvSpPr>
        <p:spPr>
          <a:xfrm>
            <a:off x="3609893" y="2894275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Thanks for excellent Course !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Vlamir Bachrany</a:t>
            </a:r>
          </a:p>
          <a:p>
            <a:pPr algn="ctr"/>
            <a:r>
              <a:rPr lang="en-US" dirty="0"/>
              <a:t>You can find me at:</a:t>
            </a:r>
          </a:p>
          <a:p>
            <a:pPr algn="ctr"/>
            <a:r>
              <a:rPr lang="en-US" dirty="0"/>
              <a:t>@vbachran on GitHub</a:t>
            </a:r>
          </a:p>
        </p:txBody>
      </p:sp>
    </p:spTree>
    <p:extLst>
      <p:ext uri="{BB962C8B-B14F-4D97-AF65-F5344CB8AC3E}">
        <p14:creationId xmlns:p14="http://schemas.microsoft.com/office/powerpoint/2010/main" val="83873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686300" y="1256779"/>
            <a:ext cx="10895648" cy="519044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28588" dist="19050" dir="540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4294967295"/>
          </p:nvPr>
        </p:nvSpPr>
        <p:spPr>
          <a:xfrm>
            <a:off x="731600" y="472949"/>
            <a:ext cx="10728800" cy="65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Where?</a:t>
            </a:r>
            <a:endParaRPr dirty="0"/>
          </a:p>
        </p:txBody>
      </p:sp>
      <p:sp>
        <p:nvSpPr>
          <p:cNvPr id="197" name="Google Shape;197;p29"/>
          <p:cNvSpPr/>
          <p:nvPr/>
        </p:nvSpPr>
        <p:spPr>
          <a:xfrm>
            <a:off x="3680480" y="4493609"/>
            <a:ext cx="8700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067" kern="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São Paulo</a:t>
            </a:r>
            <a:endParaRPr sz="1067" kern="0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2</a:t>
            </a:fld>
            <a:endParaRPr kern="0">
              <a:solidFill>
                <a:srgbClr val="FFFFFF"/>
              </a:solidFill>
            </a:endParaRPr>
          </a:p>
        </p:txBody>
      </p:sp>
      <p:grpSp>
        <p:nvGrpSpPr>
          <p:cNvPr id="203" name="Google Shape;203;p29"/>
          <p:cNvGrpSpPr/>
          <p:nvPr/>
        </p:nvGrpSpPr>
        <p:grpSpPr>
          <a:xfrm>
            <a:off x="3854100" y="4963324"/>
            <a:ext cx="163200" cy="230377"/>
            <a:chOff x="1628475" y="1466017"/>
            <a:chExt cx="122400" cy="172783"/>
          </a:xfrm>
        </p:grpSpPr>
        <p:sp>
          <p:nvSpPr>
            <p:cNvPr id="204" name="Google Shape;204;p29"/>
            <p:cNvSpPr/>
            <p:nvPr/>
          </p:nvSpPr>
          <p:spPr>
            <a:xfrm>
              <a:off x="1628475" y="1595600"/>
              <a:ext cx="122400" cy="43200"/>
            </a:xfrm>
            <a:prstGeom prst="ellipse">
              <a:avLst/>
            </a:prstGeom>
            <a:solidFill>
              <a:srgbClr val="08153D">
                <a:alpha val="111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9"/>
            <p:cNvCxnSpPr/>
            <p:nvPr/>
          </p:nvCxnSpPr>
          <p:spPr>
            <a:xfrm>
              <a:off x="1689675" y="1466017"/>
              <a:ext cx="0" cy="15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17CD0-8222-43B1-88D5-178EECAAD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B68BA-7235-44F2-9822-C61456767DF0}"/>
              </a:ext>
            </a:extLst>
          </p:cNvPr>
          <p:cNvSpPr txBox="1"/>
          <p:nvPr/>
        </p:nvSpPr>
        <p:spPr>
          <a:xfrm>
            <a:off x="418489" y="1231006"/>
            <a:ext cx="1091196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Context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 COVID-19 pandemic in Brazil is part of the ongoing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hlinkClick r:id="rId2" tooltip="COVID-19 pandemi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pandemic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of coronavirus disease 2019;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 virus was confirmed to have spread to Brazil on 25 February 2020;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As of June 2021, Brazil, with over 17 million confirmed cases and over 500,000 deaths;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It has the third-highest number of confirmed cases …..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and second-highest death toll from COVID-19 in the world;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São Paulo with 830,000 confirmed cases and 32,500 deaths,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9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3B48CB-A94C-4CA6-901F-07265AD5E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7377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85817-CCD8-49D0-8132-54341BE61FCD}"/>
              </a:ext>
            </a:extLst>
          </p:cNvPr>
          <p:cNvSpPr txBox="1"/>
          <p:nvPr/>
        </p:nvSpPr>
        <p:spPr>
          <a:xfrm>
            <a:off x="177857" y="528362"/>
            <a:ext cx="7236405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Business Problem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Government needs to carry out a mass vaccination on the population;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Needs speed of vaccination to stop this pandemic;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Vaccination near the citizen’s home – minimum travel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Adequate infrastructure and qualified professionals;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Capillarity;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fontAlgn="base"/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731600" y="627126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Data ingestion</a:t>
            </a:r>
            <a:endParaRPr dirty="0"/>
          </a:p>
        </p:txBody>
      </p:sp>
      <p:sp>
        <p:nvSpPr>
          <p:cNvPr id="241" name="Google Shape;241;p32"/>
          <p:cNvSpPr txBox="1">
            <a:spLocks noGrp="1"/>
          </p:cNvSpPr>
          <p:nvPr>
            <p:ph type="sldNum" idx="12"/>
          </p:nvPr>
        </p:nvSpPr>
        <p:spPr>
          <a:xfrm>
            <a:off x="6899243" y="6398152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5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528CB3-4E31-DD45-B3CB-9E045046AF58}"/>
              </a:ext>
            </a:extLst>
          </p:cNvPr>
          <p:cNvGrpSpPr/>
          <p:nvPr/>
        </p:nvGrpSpPr>
        <p:grpSpPr>
          <a:xfrm>
            <a:off x="2619077" y="1809586"/>
            <a:ext cx="2446533" cy="4421288"/>
            <a:chOff x="1450034" y="1871891"/>
            <a:chExt cx="2446533" cy="4421288"/>
          </a:xfrm>
        </p:grpSpPr>
        <p:sp>
          <p:nvSpPr>
            <p:cNvPr id="243" name="Google Shape;243;p32"/>
            <p:cNvSpPr txBox="1"/>
            <p:nvPr/>
          </p:nvSpPr>
          <p:spPr>
            <a:xfrm>
              <a:off x="2019344" y="1871891"/>
              <a:ext cx="8324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2133"/>
                </a:spcAft>
              </a:pPr>
              <a:r>
                <a:rPr lang="en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IBGE</a:t>
              </a:r>
              <a:endParaRPr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1626934" y="3415889"/>
              <a:ext cx="2006800" cy="5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Geospatial Data</a:t>
              </a:r>
              <a:endParaRPr sz="16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45" name="Google Shape;245;p32"/>
            <p:cNvSpPr txBox="1"/>
            <p:nvPr/>
          </p:nvSpPr>
          <p:spPr>
            <a:xfrm>
              <a:off x="1626934" y="4126555"/>
              <a:ext cx="2060800" cy="2166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2133"/>
                </a:spcAft>
              </a:pPr>
              <a:r>
                <a:rPr lang="en-US" sz="1400" dirty="0">
                  <a:solidFill>
                    <a:schemeClr val="dk1"/>
                  </a:solidFill>
                  <a:latin typeface="Open Sans Light"/>
                  <a:cs typeface="Open Sans Light"/>
                </a:rPr>
                <a:t>The .csv file has coordinates of all cities from Brazil. First, the data was cleaned and reduced until we have only data from São Paulo city.</a:t>
              </a:r>
              <a:endParaRPr sz="1400" dirty="0">
                <a:solidFill>
                  <a:schemeClr val="dk1"/>
                </a:solidFill>
                <a:latin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246" name="Google Shape;246;p32"/>
            <p:cNvCxnSpPr>
              <a:cxnSpLocks/>
            </p:cNvCxnSpPr>
            <p:nvPr/>
          </p:nvCxnSpPr>
          <p:spPr>
            <a:xfrm>
              <a:off x="2912936" y="2184683"/>
              <a:ext cx="958000" cy="989200"/>
            </a:xfrm>
            <a:prstGeom prst="straightConnector1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7" name="Google Shape;247;p32"/>
            <p:cNvSpPr/>
            <p:nvPr/>
          </p:nvSpPr>
          <p:spPr>
            <a:xfrm flipH="1">
              <a:off x="1450034" y="2999622"/>
              <a:ext cx="2446400" cy="191200"/>
            </a:xfrm>
            <a:prstGeom prst="parallelogram">
              <a:avLst>
                <a:gd name="adj" fmla="val 96952"/>
              </a:avLst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00"/>
                <a:t>  </a:t>
              </a:r>
              <a:endParaRPr sz="2400"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1450167" y="3204721"/>
              <a:ext cx="2446400" cy="1912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32AB39-682D-B248-AAEE-F6B9FE033213}"/>
              </a:ext>
            </a:extLst>
          </p:cNvPr>
          <p:cNvGrpSpPr/>
          <p:nvPr/>
        </p:nvGrpSpPr>
        <p:grpSpPr>
          <a:xfrm>
            <a:off x="4184922" y="1810549"/>
            <a:ext cx="3159286" cy="4365565"/>
            <a:chOff x="3015879" y="1872854"/>
            <a:chExt cx="3159286" cy="4365565"/>
          </a:xfrm>
        </p:grpSpPr>
        <p:sp>
          <p:nvSpPr>
            <p:cNvPr id="250" name="Google Shape;250;p32"/>
            <p:cNvSpPr txBox="1"/>
            <p:nvPr/>
          </p:nvSpPr>
          <p:spPr>
            <a:xfrm>
              <a:off x="3015879" y="1872854"/>
              <a:ext cx="2089734" cy="32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2133"/>
                </a:spcAft>
              </a:pPr>
              <a:r>
                <a:rPr lang="en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Foursquare API</a:t>
              </a:r>
              <a:endParaRPr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51" name="Google Shape;251;p32"/>
            <p:cNvSpPr txBox="1"/>
            <p:nvPr/>
          </p:nvSpPr>
          <p:spPr>
            <a:xfrm>
              <a:off x="3905532" y="3415889"/>
              <a:ext cx="2006800" cy="5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Venues Data</a:t>
              </a:r>
              <a:endParaRPr sz="16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52" name="Google Shape;252;p32"/>
            <p:cNvSpPr txBox="1"/>
            <p:nvPr/>
          </p:nvSpPr>
          <p:spPr>
            <a:xfrm>
              <a:off x="3905532" y="4126555"/>
              <a:ext cx="2060800" cy="2111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2133"/>
                </a:spcAft>
              </a:pPr>
              <a:r>
                <a:rPr lang="en-US" sz="14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Venues data were obtained from Foursquare API, to explore pharmacies, their  location in every borough and UBSs (Basic Health Unit) address.</a:t>
              </a:r>
            </a:p>
            <a:p>
              <a:pPr>
                <a:lnSpc>
                  <a:spcPct val="115000"/>
                </a:lnSpc>
                <a:spcAft>
                  <a:spcPts val="2133"/>
                </a:spcAft>
              </a:pPr>
              <a:endParaRPr sz="1067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253" name="Google Shape;253;p32"/>
            <p:cNvCxnSpPr>
              <a:cxnSpLocks/>
            </p:cNvCxnSpPr>
            <p:nvPr/>
          </p:nvCxnSpPr>
          <p:spPr>
            <a:xfrm>
              <a:off x="5191534" y="2184683"/>
              <a:ext cx="958000" cy="989200"/>
            </a:xfrm>
            <a:prstGeom prst="straightConnector1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4" name="Google Shape;254;p32"/>
            <p:cNvSpPr/>
            <p:nvPr/>
          </p:nvSpPr>
          <p:spPr>
            <a:xfrm flipH="1">
              <a:off x="3728632" y="2999622"/>
              <a:ext cx="2446400" cy="191200"/>
            </a:xfrm>
            <a:prstGeom prst="parallelogram">
              <a:avLst>
                <a:gd name="adj" fmla="val 96952"/>
              </a:avLst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00"/>
                <a:t>  </a:t>
              </a:r>
              <a:endParaRPr sz="2400"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3728765" y="3204721"/>
              <a:ext cx="2446400" cy="1912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C35A5E-F759-B54E-BB04-EC4C54E15230}"/>
              </a:ext>
            </a:extLst>
          </p:cNvPr>
          <p:cNvGrpSpPr/>
          <p:nvPr/>
        </p:nvGrpSpPr>
        <p:grpSpPr>
          <a:xfrm>
            <a:off x="7060809" y="1799053"/>
            <a:ext cx="2742626" cy="4598151"/>
            <a:chOff x="5891766" y="1861358"/>
            <a:chExt cx="2742626" cy="4598151"/>
          </a:xfrm>
        </p:grpSpPr>
        <p:sp>
          <p:nvSpPr>
            <p:cNvPr id="257" name="Google Shape;257;p32"/>
            <p:cNvSpPr txBox="1"/>
            <p:nvPr/>
          </p:nvSpPr>
          <p:spPr>
            <a:xfrm>
              <a:off x="5891766" y="1861358"/>
              <a:ext cx="1582228" cy="32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2133"/>
                </a:spcAft>
              </a:pPr>
              <a:r>
                <a:rPr lang="en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IBGE</a:t>
              </a:r>
              <a:endParaRPr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58" name="Google Shape;258;p32"/>
            <p:cNvSpPr txBox="1"/>
            <p:nvPr/>
          </p:nvSpPr>
          <p:spPr>
            <a:xfrm>
              <a:off x="6187992" y="3414941"/>
              <a:ext cx="2446400" cy="5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UBS Population Attendance</a:t>
              </a:r>
              <a:endParaRPr sz="16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59" name="Google Shape;259;p32"/>
            <p:cNvSpPr txBox="1"/>
            <p:nvPr/>
          </p:nvSpPr>
          <p:spPr>
            <a:xfrm>
              <a:off x="6187992" y="4125607"/>
              <a:ext cx="2060800" cy="23339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2133"/>
                </a:spcAft>
              </a:pPr>
              <a:r>
                <a:rPr lang="en-US" sz="14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 this case, I collected the latest UBS (Basic Health Unit) population attendance data from IBGE site, according to each UBS latitude and longitude.</a:t>
              </a:r>
              <a:endParaRPr sz="14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260" name="Google Shape;260;p32"/>
            <p:cNvCxnSpPr>
              <a:cxnSpLocks/>
            </p:cNvCxnSpPr>
            <p:nvPr/>
          </p:nvCxnSpPr>
          <p:spPr>
            <a:xfrm>
              <a:off x="7473994" y="2183736"/>
              <a:ext cx="958000" cy="989200"/>
            </a:xfrm>
            <a:prstGeom prst="straightConnector1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Google Shape;261;p32"/>
            <p:cNvSpPr/>
            <p:nvPr/>
          </p:nvSpPr>
          <p:spPr>
            <a:xfrm flipH="1">
              <a:off x="6011092" y="2998674"/>
              <a:ext cx="2446400" cy="191200"/>
            </a:xfrm>
            <a:prstGeom prst="parallelogram">
              <a:avLst>
                <a:gd name="adj" fmla="val 96952"/>
              </a:avLst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00"/>
                <a:t>  </a:t>
              </a:r>
              <a:endParaRPr sz="2400"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6011225" y="3203773"/>
              <a:ext cx="2446400" cy="1912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D8AE91-90E3-334B-84CD-2A912F68F285}"/>
              </a:ext>
            </a:extLst>
          </p:cNvPr>
          <p:cNvSpPr/>
          <p:nvPr/>
        </p:nvSpPr>
        <p:spPr>
          <a:xfrm>
            <a:off x="150465" y="1469985"/>
            <a:ext cx="11875631" cy="464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B6C7-91AE-8645-932A-87F05A08E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6F5F3-82BA-1F4C-A37E-C5EF57D3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148" y="2584866"/>
            <a:ext cx="8354347" cy="2223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Google Shape;343;p37">
            <a:extLst>
              <a:ext uri="{FF2B5EF4-FFF2-40B4-BE49-F238E27FC236}">
                <a16:creationId xmlns:a16="http://schemas.microsoft.com/office/drawing/2014/main" id="{02B035F3-01E5-D746-803D-4A551F83E4CC}"/>
              </a:ext>
            </a:extLst>
          </p:cNvPr>
          <p:cNvSpPr txBox="1">
            <a:spLocks/>
          </p:cNvSpPr>
          <p:nvPr/>
        </p:nvSpPr>
        <p:spPr>
          <a:xfrm>
            <a:off x="548699" y="1281525"/>
            <a:ext cx="3363543" cy="482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 Light"/>
              <a:buNone/>
            </a:pPr>
            <a:r>
              <a:rPr lang="en-US" sz="2800" b="1" dirty="0"/>
              <a:t>Main Attributes:</a:t>
            </a:r>
          </a:p>
          <a:p>
            <a:pPr marL="0" indent="0">
              <a:buNone/>
            </a:pPr>
            <a:r>
              <a:rPr lang="en-US" sz="2400" dirty="0"/>
              <a:t>Latitude,</a:t>
            </a:r>
          </a:p>
          <a:p>
            <a:pPr marL="0" indent="0">
              <a:buFont typeface="Open Sans Light"/>
              <a:buNone/>
            </a:pPr>
            <a:r>
              <a:rPr lang="en-US" sz="2400" dirty="0"/>
              <a:t>Longitude, </a:t>
            </a:r>
          </a:p>
          <a:p>
            <a:pPr marL="0" indent="0">
              <a:buFont typeface="Open Sans Light"/>
              <a:buNone/>
            </a:pPr>
            <a:r>
              <a:rPr lang="en-US" sz="2400" dirty="0"/>
              <a:t>UBS Code,</a:t>
            </a:r>
          </a:p>
          <a:p>
            <a:pPr marL="0" indent="0">
              <a:buFont typeface="Open Sans Light"/>
              <a:buNone/>
            </a:pPr>
            <a:r>
              <a:rPr lang="en-US" sz="2400" dirty="0"/>
              <a:t>UBS Name,</a:t>
            </a:r>
          </a:p>
          <a:p>
            <a:pPr marL="0" indent="0">
              <a:buFont typeface="Open Sans Light"/>
              <a:buNone/>
            </a:pPr>
            <a:r>
              <a:rPr lang="en-US" sz="2400" dirty="0"/>
              <a:t>Borough ,</a:t>
            </a:r>
          </a:p>
          <a:p>
            <a:pPr marL="0" indent="0">
              <a:buFont typeface="Open Sans Light"/>
              <a:buNone/>
            </a:pPr>
            <a:r>
              <a:rPr lang="en-US" sz="2400" dirty="0"/>
              <a:t>Population (UBS attendance).</a:t>
            </a:r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E3AD45A2-364E-6147-A9EE-BC87DE851044}"/>
              </a:ext>
            </a:extLst>
          </p:cNvPr>
          <p:cNvSpPr txBox="1">
            <a:spLocks/>
          </p:cNvSpPr>
          <p:nvPr/>
        </p:nvSpPr>
        <p:spPr>
          <a:xfrm>
            <a:off x="731600" y="627126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Master Data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706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D8AE91-90E3-334B-84CD-2A912F68F285}"/>
              </a:ext>
            </a:extLst>
          </p:cNvPr>
          <p:cNvSpPr/>
          <p:nvPr/>
        </p:nvSpPr>
        <p:spPr>
          <a:xfrm>
            <a:off x="150465" y="1469985"/>
            <a:ext cx="11875631" cy="464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B6C7-91AE-8645-932A-87F05A08E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5" name="Google Shape;343;p37">
            <a:extLst>
              <a:ext uri="{FF2B5EF4-FFF2-40B4-BE49-F238E27FC236}">
                <a16:creationId xmlns:a16="http://schemas.microsoft.com/office/drawing/2014/main" id="{02B035F3-01E5-D746-803D-4A551F83E4CC}"/>
              </a:ext>
            </a:extLst>
          </p:cNvPr>
          <p:cNvSpPr txBox="1">
            <a:spLocks/>
          </p:cNvSpPr>
          <p:nvPr/>
        </p:nvSpPr>
        <p:spPr>
          <a:xfrm>
            <a:off x="731600" y="2283845"/>
            <a:ext cx="11167175" cy="200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 Light"/>
              <a:buNone/>
            </a:pPr>
            <a:r>
              <a:rPr lang="en-US" sz="2800" b="1" dirty="0"/>
              <a:t>Considerations:</a:t>
            </a:r>
          </a:p>
          <a:p>
            <a:pPr marL="342900" indent="-342900"/>
            <a:r>
              <a:rPr lang="en-US" sz="2400" dirty="0"/>
              <a:t>Foursquare API explored the UBS’s boroughs and collected the closest pharmacies among venues;</a:t>
            </a:r>
          </a:p>
          <a:p>
            <a:pPr marL="342900" indent="-342900"/>
            <a:r>
              <a:rPr lang="en-US" sz="2400" dirty="0"/>
              <a:t>The limit was 1 mile (1.600 meters) for each UBS, following their geometric coordinates information.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E3AD45A2-364E-6147-A9EE-BC87DE851044}"/>
              </a:ext>
            </a:extLst>
          </p:cNvPr>
          <p:cNvSpPr txBox="1">
            <a:spLocks/>
          </p:cNvSpPr>
          <p:nvPr/>
        </p:nvSpPr>
        <p:spPr>
          <a:xfrm>
            <a:off x="731600" y="627126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Foursquare Pharmacies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43C48D-8E7F-0243-99E8-7DE33184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80" y="4511232"/>
            <a:ext cx="91694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15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D8AE91-90E3-334B-84CD-2A912F68F285}"/>
              </a:ext>
            </a:extLst>
          </p:cNvPr>
          <p:cNvSpPr/>
          <p:nvPr/>
        </p:nvSpPr>
        <p:spPr>
          <a:xfrm>
            <a:off x="150465" y="1469985"/>
            <a:ext cx="11875631" cy="464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B6C7-91AE-8645-932A-87F05A08E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5" name="Google Shape;343;p37">
            <a:extLst>
              <a:ext uri="{FF2B5EF4-FFF2-40B4-BE49-F238E27FC236}">
                <a16:creationId xmlns:a16="http://schemas.microsoft.com/office/drawing/2014/main" id="{02B035F3-01E5-D746-803D-4A551F83E4CC}"/>
              </a:ext>
            </a:extLst>
          </p:cNvPr>
          <p:cNvSpPr txBox="1">
            <a:spLocks/>
          </p:cNvSpPr>
          <p:nvPr/>
        </p:nvSpPr>
        <p:spPr>
          <a:xfrm>
            <a:off x="731600" y="1510603"/>
            <a:ext cx="11167175" cy="310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 Light"/>
              <a:buNone/>
            </a:pPr>
            <a:r>
              <a:rPr lang="en-US" sz="2800" b="1" dirty="0"/>
              <a:t>Classification Pattern</a:t>
            </a:r>
            <a:endParaRPr lang="en-US" sz="2400" dirty="0"/>
          </a:p>
          <a:p>
            <a:pPr marL="342900" indent="-342900"/>
            <a:r>
              <a:rPr lang="en-US" sz="2400" dirty="0"/>
              <a:t>It was adopted two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 of classification</a:t>
            </a:r>
            <a:r>
              <a:rPr lang="en-US" sz="2400" dirty="0"/>
              <a:t>, related to the presence of Pharmacies or absence around UBS’s boroughs;</a:t>
            </a:r>
          </a:p>
          <a:p>
            <a:pPr marL="342900" indent="-342900"/>
            <a:r>
              <a:rPr lang="en-US" sz="2400" dirty="0"/>
              <a:t>The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presence</a:t>
            </a:r>
            <a:r>
              <a:rPr lang="en-US" sz="2400" dirty="0"/>
              <a:t> or the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absence</a:t>
            </a:r>
            <a:r>
              <a:rPr lang="en-US" sz="2400" dirty="0"/>
              <a:t> of pharmacies were collected from Foursquare data analysis;</a:t>
            </a:r>
          </a:p>
          <a:p>
            <a:pPr marL="342900" indent="-342900"/>
            <a:r>
              <a:rPr lang="en-US" sz="2400" dirty="0"/>
              <a:t>There isn’t pharmacies in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156 UBSs</a:t>
            </a:r>
            <a:r>
              <a:rPr lang="en-US" sz="2400" dirty="0"/>
              <a:t>.</a:t>
            </a:r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E3AD45A2-364E-6147-A9EE-BC87DE851044}"/>
              </a:ext>
            </a:extLst>
          </p:cNvPr>
          <p:cNvSpPr txBox="1">
            <a:spLocks/>
          </p:cNvSpPr>
          <p:nvPr/>
        </p:nvSpPr>
        <p:spPr>
          <a:xfrm>
            <a:off x="731600" y="627126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Clustering Method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534B6-81E1-404F-A551-9A36A211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706047"/>
            <a:ext cx="9448800" cy="1282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7083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D8AE91-90E3-334B-84CD-2A912F68F285}"/>
              </a:ext>
            </a:extLst>
          </p:cNvPr>
          <p:cNvSpPr/>
          <p:nvPr/>
        </p:nvSpPr>
        <p:spPr>
          <a:xfrm>
            <a:off x="150465" y="1469985"/>
            <a:ext cx="11875631" cy="464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0B6C7-91AE-8645-932A-87F05A08E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5" name="Google Shape;343;p37">
            <a:extLst>
              <a:ext uri="{FF2B5EF4-FFF2-40B4-BE49-F238E27FC236}">
                <a16:creationId xmlns:a16="http://schemas.microsoft.com/office/drawing/2014/main" id="{02B035F3-01E5-D746-803D-4A551F83E4CC}"/>
              </a:ext>
            </a:extLst>
          </p:cNvPr>
          <p:cNvSpPr txBox="1">
            <a:spLocks/>
          </p:cNvSpPr>
          <p:nvPr/>
        </p:nvSpPr>
        <p:spPr>
          <a:xfrm>
            <a:off x="465382" y="1540540"/>
            <a:ext cx="5264818" cy="41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 Light"/>
              <a:buNone/>
            </a:pPr>
            <a:r>
              <a:rPr lang="en-US" sz="2800" b="1" dirty="0"/>
              <a:t>Distribution Pattern</a:t>
            </a:r>
          </a:p>
          <a:p>
            <a:pPr marL="0" indent="0">
              <a:buFont typeface="Open Sans Light"/>
              <a:buNone/>
            </a:pPr>
            <a:endParaRPr lang="en-US" sz="2400" dirty="0"/>
          </a:p>
          <a:p>
            <a:pPr marL="342900" indent="-342900"/>
            <a:r>
              <a:rPr lang="en-US" sz="2400" dirty="0"/>
              <a:t>Total of UBSs: 418</a:t>
            </a:r>
          </a:p>
          <a:p>
            <a:pPr marL="342900" indent="-342900"/>
            <a:r>
              <a:rPr lang="en-US" sz="2400" dirty="0"/>
              <a:t>156 UBSs don’t have pharmacies near their borough</a:t>
            </a:r>
          </a:p>
          <a:p>
            <a:pPr marL="342900" indent="-342900"/>
            <a:r>
              <a:rPr lang="en-US" sz="2400" dirty="0"/>
              <a:t>In this chart, we can observe only 46% (194) of UBSs have two or more pharmacies in their borough</a:t>
            </a:r>
          </a:p>
          <a:p>
            <a:pPr marL="342900" indent="-342900"/>
            <a:endParaRPr lang="en-US" sz="2400" dirty="0"/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E3AD45A2-364E-6147-A9EE-BC87DE851044}"/>
              </a:ext>
            </a:extLst>
          </p:cNvPr>
          <p:cNvSpPr txBox="1">
            <a:spLocks/>
          </p:cNvSpPr>
          <p:nvPr/>
        </p:nvSpPr>
        <p:spPr>
          <a:xfrm>
            <a:off x="731600" y="627126"/>
            <a:ext cx="10728800" cy="654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Distribution of Pharmacies Quantity</a:t>
            </a:r>
            <a:endParaRPr lang="en-US" sz="3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1CCCF-1D08-4C4C-9D02-112FD475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496" y="1540540"/>
            <a:ext cx="5628600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766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rsino template">
  <a:themeElements>
    <a:clrScheme name="Custom 347">
      <a:dk1>
        <a:srgbClr val="08153D"/>
      </a:dk1>
      <a:lt1>
        <a:srgbClr val="FFFFFF"/>
      </a:lt1>
      <a:dk2>
        <a:srgbClr val="6E8097"/>
      </a:dk2>
      <a:lt2>
        <a:srgbClr val="F1F3F5"/>
      </a:lt2>
      <a:accent1>
        <a:srgbClr val="1A80F9"/>
      </a:accent1>
      <a:accent2>
        <a:srgbClr val="7CB8F9"/>
      </a:accent2>
      <a:accent3>
        <a:srgbClr val="C4CCEC"/>
      </a:accent3>
      <a:accent4>
        <a:srgbClr val="23AED6"/>
      </a:accent4>
      <a:accent5>
        <a:srgbClr val="00AB5B"/>
      </a:accent5>
      <a:accent6>
        <a:srgbClr val="C6DC5D"/>
      </a:accent6>
      <a:hlink>
        <a:srgbClr val="14427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{1239733F-43E5-4738-95E4-1E4E14234564}tf67061901_win32</Template>
  <TotalTime>340</TotalTime>
  <Words>892</Words>
  <Application>Microsoft Macintosh PowerPoint</Application>
  <PresentationFormat>Widescreen</PresentationFormat>
  <Paragraphs>170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 Unicode MS</vt:lpstr>
      <vt:lpstr>Arial</vt:lpstr>
      <vt:lpstr>Calibri</vt:lpstr>
      <vt:lpstr>Franklin Gothic Book</vt:lpstr>
      <vt:lpstr>Franklin Gothic Demi</vt:lpstr>
      <vt:lpstr>Lexend Deca</vt:lpstr>
      <vt:lpstr>Open Sans Light</vt:lpstr>
      <vt:lpstr>Open Sans SemiBold</vt:lpstr>
      <vt:lpstr>Wingdings 2</vt:lpstr>
      <vt:lpstr>DividendVTI</vt:lpstr>
      <vt:lpstr>Orsino template</vt:lpstr>
      <vt:lpstr>PowerPoint Presentation</vt:lpstr>
      <vt:lpstr>Where?</vt:lpstr>
      <vt:lpstr>PowerPoint Presentation</vt:lpstr>
      <vt:lpstr>PowerPoint Presentation</vt:lpstr>
      <vt:lpstr>Data ingestion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Vlamir Bachrany</dc:creator>
  <cp:lastModifiedBy>Carolina Martao</cp:lastModifiedBy>
  <cp:revision>57</cp:revision>
  <dcterms:created xsi:type="dcterms:W3CDTF">2021-06-23T20:47:48Z</dcterms:created>
  <dcterms:modified xsi:type="dcterms:W3CDTF">2021-06-24T18:55:44Z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